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slideLayout" Target="../slideLayouts/slideLayout2.xml"/><Relationship Id="rId2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2.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slideLayout" Target="../slideLayouts/slideLayout2.xml"/><Relationship Id="rId1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2.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2.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2.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2450592"/>
            <a:ext cx="13267944" cy="1682496"/>
          </a:xfrm>
          <a:prstGeom prst="rect">
            <a:avLst/>
          </a:prstGeom>
          <a:noFill/>
          <a:ln/>
        </p:spPr>
        <p:txBody>
          <a:bodyPr wrap="square" lIns="0" tIns="0" rIns="0" bIns="0" rtlCol="0" anchor="ctr"/>
          <a:lstStyle/>
          <a:p>
            <a:pPr algn="l" indent="0" marL="0">
              <a:lnSpc>
                <a:spcPts val="6620"/>
              </a:lnSpc>
              <a:buNone/>
            </a:pPr>
            <a:r>
              <a:rPr lang="en-US" sz="5290" dirty="0">
                <a:solidFill>
                  <a:srgbClr val="4B3C3E"/>
                </a:solidFill>
                <a:latin typeface="思源黑体-思源黑体-ExtraBold" pitchFamily="34" charset="0"/>
                <a:ea typeface="思源黑体-思源黑体-ExtraBold" pitchFamily="34" charset="-122"/>
                <a:cs typeface="思源黑体-思源黑体-ExtraBold" pitchFamily="34" charset="-120"/>
              </a:rPr>
              <a:t>Advantages and Disadvantages of Modern Science</a:t>
            </a:r>
            <a:endParaRPr lang="en-US" sz="5290" dirty="0"/>
          </a:p>
        </p:txBody>
      </p:sp>
      <p:sp>
        <p:nvSpPr>
          <p:cNvPr id="5" name="Text 1"/>
          <p:cNvSpPr/>
          <p:nvPr/>
        </p:nvSpPr>
        <p:spPr>
          <a:xfrm>
            <a:off x="685800" y="4352544"/>
            <a:ext cx="13267944" cy="1225296"/>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Modern science has fundamentally transformed various aspects of our daily lives through remarkable advancements in technology, medicine, and communication. These developments have greatly enhanced our ability to understand and interact with the world. However, they also bring significant challenges, including ethical concerns regarding research and applications, environmental impacts from industrial practices, and the widening digital divide that affects access to resources and information. Therefore, it is crucial to maintain a balanced perspective that recognizes both the benefits and drawbacks of modern scientific advancements.</a:t>
            </a:r>
            <a:endParaRPr lang="en-US" sz="15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pic>
        <p:nvPicPr>
          <p:cNvPr id="4" name="Image 2" descr="preencoded.png">    </p:cNvPr>
          <p:cNvPicPr>
            <a:picLocks noChangeAspect="1"/>
          </p:cNvPicPr>
          <p:nvPr/>
        </p:nvPicPr>
        <p:blipFill>
          <a:blip r:embed="rId3"/>
          <a:stretch>
            <a:fillRect/>
          </a:stretch>
        </p:blipFill>
        <p:spPr>
          <a:xfrm>
            <a:off x="704088" y="4251960"/>
            <a:ext cx="3145536" cy="2670048"/>
          </a:xfrm>
          <a:prstGeom prst="rect">
            <a:avLst/>
          </a:prstGeom>
        </p:spPr>
      </p:pic>
      <p:pic>
        <p:nvPicPr>
          <p:cNvPr id="5" name="Image 3" descr="preencoded.png">    </p:cNvPr>
          <p:cNvPicPr>
            <a:picLocks noChangeAspect="1"/>
          </p:cNvPicPr>
          <p:nvPr/>
        </p:nvPicPr>
        <p:blipFill>
          <a:blip r:embed="rId4"/>
          <a:stretch>
            <a:fillRect/>
          </a:stretch>
        </p:blipFill>
        <p:spPr>
          <a:xfrm>
            <a:off x="4069080" y="4251960"/>
            <a:ext cx="3145536" cy="2670048"/>
          </a:xfrm>
          <a:prstGeom prst="rect">
            <a:avLst/>
          </a:prstGeom>
        </p:spPr>
      </p:pic>
      <p:pic>
        <p:nvPicPr>
          <p:cNvPr id="6" name="Image 4" descr="preencoded.png">    </p:cNvPr>
          <p:cNvPicPr>
            <a:picLocks noChangeAspect="1"/>
          </p:cNvPicPr>
          <p:nvPr/>
        </p:nvPicPr>
        <p:blipFill>
          <a:blip r:embed="rId5"/>
          <a:stretch>
            <a:fillRect/>
          </a:stretch>
        </p:blipFill>
        <p:spPr>
          <a:xfrm>
            <a:off x="7434072" y="4251960"/>
            <a:ext cx="3145536" cy="2670048"/>
          </a:xfrm>
          <a:prstGeom prst="rect">
            <a:avLst/>
          </a:prstGeom>
        </p:spPr>
      </p:pic>
      <p:pic>
        <p:nvPicPr>
          <p:cNvPr id="7" name="Image 5" descr="preencoded.png">    </p:cNvPr>
          <p:cNvPicPr>
            <a:picLocks noChangeAspect="1"/>
          </p:cNvPicPr>
          <p:nvPr/>
        </p:nvPicPr>
        <p:blipFill>
          <a:blip r:embed="rId6"/>
          <a:stretch>
            <a:fillRect/>
          </a:stretch>
        </p:blipFill>
        <p:spPr>
          <a:xfrm>
            <a:off x="10799064" y="4251960"/>
            <a:ext cx="3145536" cy="2670048"/>
          </a:xfrm>
          <a:prstGeom prst="rect">
            <a:avLst/>
          </a:prstGeom>
        </p:spPr>
      </p:pic>
      <p:pic>
        <p:nvPicPr>
          <p:cNvPr id="8" name="Image 6" descr="preencoded.png">    </p:cNvPr>
          <p:cNvPicPr>
            <a:picLocks noChangeAspect="1"/>
          </p:cNvPicPr>
          <p:nvPr/>
        </p:nvPicPr>
        <p:blipFill>
          <a:blip r:embed="rId7"/>
          <a:stretch>
            <a:fillRect/>
          </a:stretch>
        </p:blipFill>
        <p:spPr>
          <a:xfrm>
            <a:off x="685800" y="4572000"/>
            <a:ext cx="3172968" cy="2359152"/>
          </a:xfrm>
          <a:prstGeom prst="rect">
            <a:avLst/>
          </a:prstGeom>
        </p:spPr>
      </p:pic>
      <p:pic>
        <p:nvPicPr>
          <p:cNvPr id="9" name="Image 7" descr="preencoded.png">    </p:cNvPr>
          <p:cNvPicPr>
            <a:picLocks noChangeAspect="1"/>
          </p:cNvPicPr>
          <p:nvPr/>
        </p:nvPicPr>
        <p:blipFill>
          <a:blip r:embed="rId8"/>
          <a:stretch>
            <a:fillRect/>
          </a:stretch>
        </p:blipFill>
        <p:spPr>
          <a:xfrm>
            <a:off x="4050792" y="4572000"/>
            <a:ext cx="3172968" cy="2359152"/>
          </a:xfrm>
          <a:prstGeom prst="rect">
            <a:avLst/>
          </a:prstGeom>
        </p:spPr>
      </p:pic>
      <p:pic>
        <p:nvPicPr>
          <p:cNvPr id="10" name="Image 8" descr="preencoded.png">    </p:cNvPr>
          <p:cNvPicPr>
            <a:picLocks noChangeAspect="1"/>
          </p:cNvPicPr>
          <p:nvPr/>
        </p:nvPicPr>
        <p:blipFill>
          <a:blip r:embed="rId9"/>
          <a:stretch>
            <a:fillRect/>
          </a:stretch>
        </p:blipFill>
        <p:spPr>
          <a:xfrm>
            <a:off x="7415784" y="4572000"/>
            <a:ext cx="3172968" cy="2359152"/>
          </a:xfrm>
          <a:prstGeom prst="rect">
            <a:avLst/>
          </a:prstGeom>
        </p:spPr>
      </p:pic>
      <p:pic>
        <p:nvPicPr>
          <p:cNvPr id="11" name="Image 9" descr="preencoded.png">    </p:cNvPr>
          <p:cNvPicPr>
            <a:picLocks noChangeAspect="1"/>
          </p:cNvPicPr>
          <p:nvPr/>
        </p:nvPicPr>
        <p:blipFill>
          <a:blip r:embed="rId10"/>
          <a:stretch>
            <a:fillRect/>
          </a:stretch>
        </p:blipFill>
        <p:spPr>
          <a:xfrm>
            <a:off x="10780776" y="4572000"/>
            <a:ext cx="3172968" cy="2359152"/>
          </a:xfrm>
          <a:prstGeom prst="rect">
            <a:avLst/>
          </a:prstGeom>
        </p:spPr>
      </p:pic>
      <p:pic>
        <p:nvPicPr>
          <p:cNvPr id="12" name="Image 10" descr="preencoded.png">    </p:cNvPr>
          <p:cNvPicPr>
            <a:picLocks noChangeAspect="1"/>
          </p:cNvPicPr>
          <p:nvPr/>
        </p:nvPicPr>
        <p:blipFill>
          <a:blip r:embed="rId11"/>
          <a:stretch>
            <a:fillRect/>
          </a:stretch>
        </p:blipFill>
        <p:spPr>
          <a:xfrm>
            <a:off x="685800" y="4480560"/>
            <a:ext cx="3172968" cy="128016"/>
          </a:xfrm>
          <a:prstGeom prst="rect">
            <a:avLst/>
          </a:prstGeom>
        </p:spPr>
      </p:pic>
      <p:pic>
        <p:nvPicPr>
          <p:cNvPr id="13" name="Image 11" descr="preencoded.png">    </p:cNvPr>
          <p:cNvPicPr>
            <a:picLocks noChangeAspect="1"/>
          </p:cNvPicPr>
          <p:nvPr/>
        </p:nvPicPr>
        <p:blipFill>
          <a:blip r:embed="rId12"/>
          <a:stretch>
            <a:fillRect/>
          </a:stretch>
        </p:blipFill>
        <p:spPr>
          <a:xfrm>
            <a:off x="4050792" y="4480560"/>
            <a:ext cx="3172968" cy="128016"/>
          </a:xfrm>
          <a:prstGeom prst="rect">
            <a:avLst/>
          </a:prstGeom>
        </p:spPr>
      </p:pic>
      <p:pic>
        <p:nvPicPr>
          <p:cNvPr id="14" name="Image 12" descr="preencoded.png">    </p:cNvPr>
          <p:cNvPicPr>
            <a:picLocks noChangeAspect="1"/>
          </p:cNvPicPr>
          <p:nvPr/>
        </p:nvPicPr>
        <p:blipFill>
          <a:blip r:embed="rId13"/>
          <a:stretch>
            <a:fillRect/>
          </a:stretch>
        </p:blipFill>
        <p:spPr>
          <a:xfrm>
            <a:off x="7415784" y="4480560"/>
            <a:ext cx="3172968" cy="128016"/>
          </a:xfrm>
          <a:prstGeom prst="rect">
            <a:avLst/>
          </a:prstGeom>
        </p:spPr>
      </p:pic>
      <p:pic>
        <p:nvPicPr>
          <p:cNvPr id="15" name="Image 13" descr="preencoded.png">    </p:cNvPr>
          <p:cNvPicPr>
            <a:picLocks noChangeAspect="1"/>
          </p:cNvPicPr>
          <p:nvPr/>
        </p:nvPicPr>
        <p:blipFill>
          <a:blip r:embed="rId14"/>
          <a:stretch>
            <a:fillRect/>
          </a:stretch>
        </p:blipFill>
        <p:spPr>
          <a:xfrm>
            <a:off x="10780776" y="4480560"/>
            <a:ext cx="3172968" cy="128016"/>
          </a:xfrm>
          <a:prstGeom prst="rect">
            <a:avLst/>
          </a:prstGeom>
        </p:spPr>
      </p:pic>
      <p:pic>
        <p:nvPicPr>
          <p:cNvPr id="16" name="Image 14" descr="preencoded.png">    </p:cNvPr>
          <p:cNvPicPr>
            <a:picLocks noChangeAspect="1"/>
          </p:cNvPicPr>
          <p:nvPr/>
        </p:nvPicPr>
        <p:blipFill>
          <a:blip r:embed="rId15"/>
          <a:stretch>
            <a:fillRect/>
          </a:stretch>
        </p:blipFill>
        <p:spPr>
          <a:xfrm>
            <a:off x="1975104" y="4251960"/>
            <a:ext cx="585216" cy="585216"/>
          </a:xfrm>
          <a:prstGeom prst="rect">
            <a:avLst/>
          </a:prstGeom>
        </p:spPr>
      </p:pic>
      <p:pic>
        <p:nvPicPr>
          <p:cNvPr id="17" name="Image 15" descr="preencoded.png">    </p:cNvPr>
          <p:cNvPicPr>
            <a:picLocks noChangeAspect="1"/>
          </p:cNvPicPr>
          <p:nvPr/>
        </p:nvPicPr>
        <p:blipFill>
          <a:blip r:embed="rId16"/>
          <a:stretch>
            <a:fillRect/>
          </a:stretch>
        </p:blipFill>
        <p:spPr>
          <a:xfrm>
            <a:off x="5340096" y="4251960"/>
            <a:ext cx="585216" cy="585216"/>
          </a:xfrm>
          <a:prstGeom prst="rect">
            <a:avLst/>
          </a:prstGeom>
        </p:spPr>
      </p:pic>
      <p:pic>
        <p:nvPicPr>
          <p:cNvPr id="18" name="Image 16" descr="preencoded.png">    </p:cNvPr>
          <p:cNvPicPr>
            <a:picLocks noChangeAspect="1"/>
          </p:cNvPicPr>
          <p:nvPr/>
        </p:nvPicPr>
        <p:blipFill>
          <a:blip r:embed="rId17"/>
          <a:stretch>
            <a:fillRect/>
          </a:stretch>
        </p:blipFill>
        <p:spPr>
          <a:xfrm>
            <a:off x="8705088" y="4251960"/>
            <a:ext cx="585216" cy="585216"/>
          </a:xfrm>
          <a:prstGeom prst="rect">
            <a:avLst/>
          </a:prstGeom>
        </p:spPr>
      </p:pic>
      <p:pic>
        <p:nvPicPr>
          <p:cNvPr id="19" name="Image 17" descr="preencoded.png">    </p:cNvPr>
          <p:cNvPicPr>
            <a:picLocks noChangeAspect="1"/>
          </p:cNvPicPr>
          <p:nvPr/>
        </p:nvPicPr>
        <p:blipFill>
          <a:blip r:embed="rId18"/>
          <a:stretch>
            <a:fillRect/>
          </a:stretch>
        </p:blipFill>
        <p:spPr>
          <a:xfrm>
            <a:off x="12079224" y="4251960"/>
            <a:ext cx="585216" cy="585216"/>
          </a:xfrm>
          <a:prstGeom prst="rect">
            <a:avLst/>
          </a:prstGeom>
        </p:spPr>
      </p:pic>
      <p:sp>
        <p:nvSpPr>
          <p:cNvPr id="20" name="Text 0"/>
          <p:cNvSpPr/>
          <p:nvPr/>
        </p:nvSpPr>
        <p:spPr>
          <a:xfrm>
            <a:off x="685800" y="3410712"/>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4B3C3E"/>
                </a:solidFill>
                <a:latin typeface="思源黑体-思源黑体-ExtraBold" pitchFamily="34" charset="0"/>
                <a:ea typeface="思源黑体-思源黑体-ExtraBold" pitchFamily="34" charset="-122"/>
                <a:cs typeface="思源黑体-思源黑体-ExtraBold" pitchFamily="34" charset="-120"/>
              </a:rPr>
              <a:t>Benefits of Modern Science</a:t>
            </a:r>
            <a:endParaRPr lang="en-US" sz="3840" dirty="0"/>
          </a:p>
        </p:txBody>
      </p:sp>
      <p:sp>
        <p:nvSpPr>
          <p:cNvPr id="21" name="Text 1"/>
          <p:cNvSpPr/>
          <p:nvPr/>
        </p:nvSpPr>
        <p:spPr>
          <a:xfrm>
            <a:off x="2185416" y="4325112"/>
            <a:ext cx="173736" cy="438912"/>
          </a:xfrm>
          <a:prstGeom prst="rect">
            <a:avLst/>
          </a:prstGeom>
          <a:noFill/>
          <a:ln/>
        </p:spPr>
        <p:txBody>
          <a:bodyPr wrap="none" lIns="0" tIns="0" rIns="0" bIns="0" rtlCol="0" anchor="ctr"/>
          <a:lstStyle/>
          <a:p>
            <a:pPr algn="l" indent="0" marL="0">
              <a:lnSpc>
                <a:spcPts val="2760"/>
              </a:lnSpc>
              <a:buNone/>
            </a:pPr>
            <a:r>
              <a:rPr lang="en-US" sz="2300" dirty="0">
                <a:solidFill>
                  <a:srgbClr val="383838"/>
                </a:solidFill>
                <a:latin typeface="思源黑体-思源黑体-Medium" pitchFamily="34" charset="0"/>
                <a:ea typeface="思源黑体-思源黑体-Medium" pitchFamily="34" charset="-122"/>
                <a:cs typeface="思源黑体-思源黑体-Medium" pitchFamily="34" charset="-120"/>
              </a:rPr>
              <a:t>1</a:t>
            </a:r>
            <a:endParaRPr lang="en-US" sz="2300" dirty="0"/>
          </a:p>
        </p:txBody>
      </p:sp>
      <p:sp>
        <p:nvSpPr>
          <p:cNvPr id="22" name="Text 2"/>
          <p:cNvSpPr/>
          <p:nvPr/>
        </p:nvSpPr>
        <p:spPr>
          <a:xfrm>
            <a:off x="914400" y="4992624"/>
            <a:ext cx="2724912" cy="612648"/>
          </a:xfrm>
          <a:prstGeom prst="rect">
            <a:avLst/>
          </a:prstGeom>
          <a:noFill/>
          <a:ln/>
        </p:spPr>
        <p:txBody>
          <a:bodyPr wrap="squar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Technological Advancements</a:t>
            </a:r>
            <a:endParaRPr lang="en-US" sz="1920" dirty="0"/>
          </a:p>
        </p:txBody>
      </p:sp>
      <p:sp>
        <p:nvSpPr>
          <p:cNvPr id="23" name="Text 3"/>
          <p:cNvSpPr/>
          <p:nvPr/>
        </p:nvSpPr>
        <p:spPr>
          <a:xfrm>
            <a:off x="914400" y="5779008"/>
            <a:ext cx="2724912" cy="493776"/>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Innovations in technology have enhanced daily life.</a:t>
            </a:r>
            <a:endParaRPr lang="en-US" sz="1530" dirty="0"/>
          </a:p>
        </p:txBody>
      </p:sp>
      <p:sp>
        <p:nvSpPr>
          <p:cNvPr id="24" name="Text 4"/>
          <p:cNvSpPr/>
          <p:nvPr/>
        </p:nvSpPr>
        <p:spPr>
          <a:xfrm>
            <a:off x="4279392" y="4992624"/>
            <a:ext cx="2724912"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Medical Progress</a:t>
            </a:r>
            <a:endParaRPr lang="en-US" sz="1920" dirty="0"/>
          </a:p>
        </p:txBody>
      </p:sp>
      <p:sp>
        <p:nvSpPr>
          <p:cNvPr id="25" name="Text 5"/>
          <p:cNvSpPr/>
          <p:nvPr/>
        </p:nvSpPr>
        <p:spPr>
          <a:xfrm>
            <a:off x="4279392" y="5477256"/>
            <a:ext cx="2724912" cy="731520"/>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Advanced treatments and vaccines improve health outcomes.</a:t>
            </a:r>
            <a:endParaRPr lang="en-US" sz="1530" dirty="0"/>
          </a:p>
        </p:txBody>
      </p:sp>
      <p:sp>
        <p:nvSpPr>
          <p:cNvPr id="26" name="Text 6"/>
          <p:cNvSpPr/>
          <p:nvPr/>
        </p:nvSpPr>
        <p:spPr>
          <a:xfrm>
            <a:off x="5550408" y="4325112"/>
            <a:ext cx="173736" cy="438912"/>
          </a:xfrm>
          <a:prstGeom prst="rect">
            <a:avLst/>
          </a:prstGeom>
          <a:noFill/>
          <a:ln/>
        </p:spPr>
        <p:txBody>
          <a:bodyPr wrap="none" lIns="0" tIns="0" rIns="0" bIns="0" rtlCol="0" anchor="ctr"/>
          <a:lstStyle/>
          <a:p>
            <a:pPr algn="l" indent="0" marL="0">
              <a:lnSpc>
                <a:spcPts val="2760"/>
              </a:lnSpc>
              <a:buNone/>
            </a:pPr>
            <a:r>
              <a:rPr lang="en-US" sz="2300" dirty="0">
                <a:solidFill>
                  <a:srgbClr val="383838"/>
                </a:solidFill>
                <a:latin typeface="思源黑体-思源黑体-Medium" pitchFamily="34" charset="0"/>
                <a:ea typeface="思源黑体-思源黑体-Medium" pitchFamily="34" charset="-122"/>
                <a:cs typeface="思源黑体-思源黑体-Medium" pitchFamily="34" charset="-120"/>
              </a:rPr>
              <a:t>2</a:t>
            </a:r>
            <a:endParaRPr lang="en-US" sz="2300" dirty="0"/>
          </a:p>
        </p:txBody>
      </p:sp>
      <p:sp>
        <p:nvSpPr>
          <p:cNvPr id="27" name="Text 7"/>
          <p:cNvSpPr/>
          <p:nvPr/>
        </p:nvSpPr>
        <p:spPr>
          <a:xfrm>
            <a:off x="7644384" y="4992624"/>
            <a:ext cx="2724912" cy="612648"/>
          </a:xfrm>
          <a:prstGeom prst="rect">
            <a:avLst/>
          </a:prstGeom>
          <a:noFill/>
          <a:ln/>
        </p:spPr>
        <p:txBody>
          <a:bodyPr wrap="squar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Improved Agricultural Practices</a:t>
            </a:r>
            <a:endParaRPr lang="en-US" sz="1920" dirty="0"/>
          </a:p>
        </p:txBody>
      </p:sp>
      <p:sp>
        <p:nvSpPr>
          <p:cNvPr id="28" name="Text 8"/>
          <p:cNvSpPr/>
          <p:nvPr/>
        </p:nvSpPr>
        <p:spPr>
          <a:xfrm>
            <a:off x="7644384" y="5779008"/>
            <a:ext cx="2724912" cy="731520"/>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Scientific advancements increase crop yields and food security.</a:t>
            </a:r>
            <a:endParaRPr lang="en-US" sz="1530" dirty="0"/>
          </a:p>
        </p:txBody>
      </p:sp>
      <p:sp>
        <p:nvSpPr>
          <p:cNvPr id="29" name="Text 9"/>
          <p:cNvSpPr/>
          <p:nvPr/>
        </p:nvSpPr>
        <p:spPr>
          <a:xfrm>
            <a:off x="8915400" y="4325112"/>
            <a:ext cx="173736" cy="438912"/>
          </a:xfrm>
          <a:prstGeom prst="rect">
            <a:avLst/>
          </a:prstGeom>
          <a:noFill/>
          <a:ln/>
        </p:spPr>
        <p:txBody>
          <a:bodyPr wrap="none" lIns="0" tIns="0" rIns="0" bIns="0" rtlCol="0" anchor="ctr"/>
          <a:lstStyle/>
          <a:p>
            <a:pPr algn="l" indent="0" marL="0">
              <a:lnSpc>
                <a:spcPts val="2760"/>
              </a:lnSpc>
              <a:buNone/>
            </a:pPr>
            <a:r>
              <a:rPr lang="en-US" sz="2300" dirty="0">
                <a:solidFill>
                  <a:srgbClr val="383838"/>
                </a:solidFill>
                <a:latin typeface="思源黑体-思源黑体-Medium" pitchFamily="34" charset="0"/>
                <a:ea typeface="思源黑体-思源黑体-Medium" pitchFamily="34" charset="-122"/>
                <a:cs typeface="思源黑体-思源黑体-Medium" pitchFamily="34" charset="-120"/>
              </a:rPr>
              <a:t>3</a:t>
            </a:r>
            <a:endParaRPr lang="en-US" sz="2300" dirty="0"/>
          </a:p>
        </p:txBody>
      </p:sp>
      <p:sp>
        <p:nvSpPr>
          <p:cNvPr id="30" name="Text 10"/>
          <p:cNvSpPr/>
          <p:nvPr/>
        </p:nvSpPr>
        <p:spPr>
          <a:xfrm>
            <a:off x="11009376" y="4992624"/>
            <a:ext cx="2724912" cy="612648"/>
          </a:xfrm>
          <a:prstGeom prst="rect">
            <a:avLst/>
          </a:prstGeom>
          <a:noFill/>
          <a:ln/>
        </p:spPr>
        <p:txBody>
          <a:bodyPr wrap="squar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Environmental Awareness</a:t>
            </a:r>
            <a:endParaRPr lang="en-US" sz="1920" dirty="0"/>
          </a:p>
        </p:txBody>
      </p:sp>
      <p:sp>
        <p:nvSpPr>
          <p:cNvPr id="31" name="Text 11"/>
          <p:cNvSpPr/>
          <p:nvPr/>
        </p:nvSpPr>
        <p:spPr>
          <a:xfrm>
            <a:off x="11009376" y="5779008"/>
            <a:ext cx="2724912" cy="731520"/>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Promotes sustainable practices and renewable energy development.</a:t>
            </a:r>
            <a:endParaRPr lang="en-US" sz="1530" dirty="0"/>
          </a:p>
        </p:txBody>
      </p:sp>
      <p:sp>
        <p:nvSpPr>
          <p:cNvPr id="32" name="Text 12"/>
          <p:cNvSpPr/>
          <p:nvPr/>
        </p:nvSpPr>
        <p:spPr>
          <a:xfrm>
            <a:off x="12280392" y="4325112"/>
            <a:ext cx="173736" cy="438912"/>
          </a:xfrm>
          <a:prstGeom prst="rect">
            <a:avLst/>
          </a:prstGeom>
          <a:noFill/>
          <a:ln/>
        </p:spPr>
        <p:txBody>
          <a:bodyPr wrap="none" lIns="0" tIns="0" rIns="0" bIns="0" rtlCol="0" anchor="ctr"/>
          <a:lstStyle/>
          <a:p>
            <a:pPr algn="l" indent="0" marL="0">
              <a:lnSpc>
                <a:spcPts val="2760"/>
              </a:lnSpc>
              <a:buNone/>
            </a:pPr>
            <a:r>
              <a:rPr lang="en-US" sz="2300" dirty="0">
                <a:solidFill>
                  <a:srgbClr val="383838"/>
                </a:solidFill>
                <a:latin typeface="思源黑体-思源黑体-Medium" pitchFamily="34" charset="0"/>
                <a:ea typeface="思源黑体-思源黑体-Medium" pitchFamily="34" charset="-122"/>
                <a:cs typeface="思源黑体-思源黑体-Medium" pitchFamily="34" charset="-120"/>
              </a:rPr>
              <a:t>4</a:t>
            </a:r>
            <a:endParaRPr lang="en-US" sz="2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5001768" y="2212848"/>
            <a:ext cx="4645152" cy="4645152"/>
          </a:xfrm>
          <a:prstGeom prst="rect">
            <a:avLst/>
          </a:prstGeom>
        </p:spPr>
      </p:pic>
      <p:pic>
        <p:nvPicPr>
          <p:cNvPr id="4" name="Image 2" descr="preencoded.png">    </p:cNvPr>
          <p:cNvPicPr>
            <a:picLocks noChangeAspect="1"/>
          </p:cNvPicPr>
          <p:nvPr/>
        </p:nvPicPr>
        <p:blipFill>
          <a:blip r:embed="rId3"/>
          <a:stretch>
            <a:fillRect/>
          </a:stretch>
        </p:blipFill>
        <p:spPr>
          <a:xfrm>
            <a:off x="5001768" y="2212848"/>
            <a:ext cx="4645152" cy="4645152"/>
          </a:xfrm>
          <a:prstGeom prst="rect">
            <a:avLst/>
          </a:prstGeom>
        </p:spPr>
      </p:pic>
      <p:pic>
        <p:nvPicPr>
          <p:cNvPr id="5" name="Image 3" descr="preencoded.png">    </p:cNvPr>
          <p:cNvPicPr>
            <a:picLocks noChangeAspect="1"/>
          </p:cNvPicPr>
          <p:nvPr/>
        </p:nvPicPr>
        <p:blipFill>
          <a:blip r:embed="rId4"/>
          <a:stretch>
            <a:fillRect/>
          </a:stretch>
        </p:blipFill>
        <p:spPr>
          <a:xfrm>
            <a:off x="5001768" y="2212848"/>
            <a:ext cx="4645152" cy="4645152"/>
          </a:xfrm>
          <a:prstGeom prst="rect">
            <a:avLst/>
          </a:prstGeom>
        </p:spPr>
      </p:pic>
      <p:pic>
        <p:nvPicPr>
          <p:cNvPr id="6" name="Image 4" descr="preencoded.png">    </p:cNvPr>
          <p:cNvPicPr>
            <a:picLocks noChangeAspect="1"/>
          </p:cNvPicPr>
          <p:nvPr/>
        </p:nvPicPr>
        <p:blipFill>
          <a:blip r:embed="rId5"/>
          <a:stretch>
            <a:fillRect/>
          </a:stretch>
        </p:blipFill>
        <p:spPr>
          <a:xfrm>
            <a:off x="5001768" y="2212848"/>
            <a:ext cx="4645152" cy="4645152"/>
          </a:xfrm>
          <a:prstGeom prst="rect">
            <a:avLst/>
          </a:prstGeom>
        </p:spPr>
      </p:pic>
      <p:sp>
        <p:nvSpPr>
          <p:cNvPr id="7" name="Text 0"/>
          <p:cNvSpPr/>
          <p:nvPr/>
        </p:nvSpPr>
        <p:spPr>
          <a:xfrm>
            <a:off x="685800" y="138074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4B3C3E"/>
                </a:solidFill>
                <a:latin typeface="思源黑体-思源黑体-ExtraBold" pitchFamily="34" charset="0"/>
                <a:ea typeface="思源黑体-思源黑体-ExtraBold" pitchFamily="34" charset="-122"/>
                <a:cs typeface="思源黑体-思源黑体-ExtraBold" pitchFamily="34" charset="-120"/>
              </a:rPr>
              <a:t>Ethical Concerns in Science</a:t>
            </a:r>
            <a:endParaRPr lang="en-US" sz="3840" dirty="0"/>
          </a:p>
        </p:txBody>
      </p:sp>
      <p:sp>
        <p:nvSpPr>
          <p:cNvPr id="8" name="Text 1"/>
          <p:cNvSpPr/>
          <p:nvPr/>
        </p:nvSpPr>
        <p:spPr>
          <a:xfrm>
            <a:off x="786384" y="2423160"/>
            <a:ext cx="3922776" cy="310896"/>
          </a:xfrm>
          <a:prstGeom prst="rect">
            <a:avLst/>
          </a:prstGeom>
          <a:noFill/>
          <a:ln/>
        </p:spPr>
        <p:txBody>
          <a:bodyPr wrap="none" lIns="0" tIns="0" rIns="0" bIns="0" rtlCol="0" anchor="ctr"/>
          <a:lstStyle/>
          <a:p>
            <a:pPr algn="r"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Bioethics</a:t>
            </a:r>
            <a:endParaRPr lang="en-US" sz="1920" dirty="0"/>
          </a:p>
        </p:txBody>
      </p:sp>
      <p:sp>
        <p:nvSpPr>
          <p:cNvPr id="9" name="Text 2"/>
          <p:cNvSpPr/>
          <p:nvPr/>
        </p:nvSpPr>
        <p:spPr>
          <a:xfrm>
            <a:off x="786384" y="2953512"/>
            <a:ext cx="3922776" cy="1225296"/>
          </a:xfrm>
          <a:prstGeom prst="rect">
            <a:avLst/>
          </a:prstGeom>
          <a:noFill/>
          <a:ln/>
        </p:spPr>
        <p:txBody>
          <a:bodyPr wrap="square" lIns="0" tIns="0" rIns="0" bIns="0" rtlCol="0" anchor="ctr"/>
          <a:lstStyle/>
          <a:p>
            <a:pPr algn="r"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The manipulation of genetic material raises ethical questions about the limits of scientific intervention in nature, as well as concerns regarding designer babies and genetically modified organisms.</a:t>
            </a:r>
            <a:endParaRPr lang="en-US" sz="1530" dirty="0"/>
          </a:p>
        </p:txBody>
      </p:sp>
      <p:sp>
        <p:nvSpPr>
          <p:cNvPr id="10" name="Text 3"/>
          <p:cNvSpPr/>
          <p:nvPr/>
        </p:nvSpPr>
        <p:spPr>
          <a:xfrm>
            <a:off x="786384" y="4901184"/>
            <a:ext cx="3922776" cy="310896"/>
          </a:xfrm>
          <a:prstGeom prst="rect">
            <a:avLst/>
          </a:prstGeom>
          <a:noFill/>
          <a:ln/>
        </p:spPr>
        <p:txBody>
          <a:bodyPr wrap="none" lIns="0" tIns="0" rIns="0" bIns="0" rtlCol="0" anchor="ctr"/>
          <a:lstStyle/>
          <a:p>
            <a:pPr algn="r"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Access to Resources</a:t>
            </a:r>
            <a:endParaRPr lang="en-US" sz="1920" dirty="0"/>
          </a:p>
        </p:txBody>
      </p:sp>
      <p:sp>
        <p:nvSpPr>
          <p:cNvPr id="11" name="Text 4"/>
          <p:cNvSpPr/>
          <p:nvPr/>
        </p:nvSpPr>
        <p:spPr>
          <a:xfrm>
            <a:off x="786384" y="5422392"/>
            <a:ext cx="3922776" cy="1225296"/>
          </a:xfrm>
          <a:prstGeom prst="rect">
            <a:avLst/>
          </a:prstGeom>
          <a:noFill/>
          <a:ln/>
        </p:spPr>
        <p:txBody>
          <a:bodyPr wrap="square" lIns="0" tIns="0" rIns="0" bIns="0" rtlCol="0" anchor="ctr"/>
          <a:lstStyle/>
          <a:p>
            <a:pPr algn="r"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The disparity in access to scientific advancements highlights inequity, where developed nations benefit more from medical and technological breakthroughs compared to developing nations.</a:t>
            </a:r>
            <a:endParaRPr lang="en-US" sz="1530" dirty="0"/>
          </a:p>
        </p:txBody>
      </p:sp>
      <p:sp>
        <p:nvSpPr>
          <p:cNvPr id="12" name="Text 5"/>
          <p:cNvSpPr/>
          <p:nvPr/>
        </p:nvSpPr>
        <p:spPr>
          <a:xfrm>
            <a:off x="6318504" y="3026664"/>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3" name="Text 6"/>
          <p:cNvSpPr/>
          <p:nvPr/>
        </p:nvSpPr>
        <p:spPr>
          <a:xfrm>
            <a:off x="5925312" y="5294376"/>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4</a:t>
            </a:r>
            <a:endParaRPr lang="en-US" sz="1920" dirty="0"/>
          </a:p>
        </p:txBody>
      </p:sp>
      <p:sp>
        <p:nvSpPr>
          <p:cNvPr id="14" name="Text 7"/>
          <p:cNvSpPr/>
          <p:nvPr/>
        </p:nvSpPr>
        <p:spPr>
          <a:xfrm>
            <a:off x="8577072" y="3419856"/>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5" name="Text 8"/>
          <p:cNvSpPr/>
          <p:nvPr/>
        </p:nvSpPr>
        <p:spPr>
          <a:xfrm>
            <a:off x="8183880" y="5687568"/>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16" name="Text 9"/>
          <p:cNvSpPr/>
          <p:nvPr/>
        </p:nvSpPr>
        <p:spPr>
          <a:xfrm>
            <a:off x="9930384" y="2423160"/>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Artificial Intelligence Risks</a:t>
            </a:r>
            <a:endParaRPr lang="en-US" sz="1920" dirty="0"/>
          </a:p>
        </p:txBody>
      </p:sp>
      <p:sp>
        <p:nvSpPr>
          <p:cNvPr id="17" name="Text 10"/>
          <p:cNvSpPr/>
          <p:nvPr/>
        </p:nvSpPr>
        <p:spPr>
          <a:xfrm>
            <a:off x="9930384" y="2953512"/>
            <a:ext cx="3922776" cy="1225296"/>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The rapid development of AI presents ethical dilemmas surrounding privacy, surveillance, and the potential for biased algorithms, posing risks to society if not managed properly.</a:t>
            </a:r>
            <a:endParaRPr lang="en-US" sz="1530" dirty="0"/>
          </a:p>
        </p:txBody>
      </p:sp>
      <p:sp>
        <p:nvSpPr>
          <p:cNvPr id="18" name="Text 11"/>
          <p:cNvSpPr/>
          <p:nvPr/>
        </p:nvSpPr>
        <p:spPr>
          <a:xfrm>
            <a:off x="9930384" y="4901184"/>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Research Misconduct</a:t>
            </a:r>
            <a:endParaRPr lang="en-US" sz="1920" dirty="0"/>
          </a:p>
        </p:txBody>
      </p:sp>
      <p:sp>
        <p:nvSpPr>
          <p:cNvPr id="19" name="Text 12"/>
          <p:cNvSpPr/>
          <p:nvPr/>
        </p:nvSpPr>
        <p:spPr>
          <a:xfrm>
            <a:off x="9930384" y="5422392"/>
            <a:ext cx="3922776" cy="1225296"/>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Issues such as plagiarism, data fabrication, and unethical experimentation undermine public trust in science and can lead to harmful consequences in real-world applications.</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704088" y="2715768"/>
            <a:ext cx="6510528" cy="1609344"/>
          </a:xfrm>
          <a:prstGeom prst="rect">
            <a:avLst/>
          </a:prstGeom>
        </p:spPr>
      </p:pic>
      <p:pic>
        <p:nvPicPr>
          <p:cNvPr id="5" name="Image 3" descr="preencoded.png">    </p:cNvPr>
          <p:cNvPicPr>
            <a:picLocks noChangeAspect="1"/>
          </p:cNvPicPr>
          <p:nvPr/>
        </p:nvPicPr>
        <p:blipFill>
          <a:blip r:embed="rId4"/>
          <a:stretch>
            <a:fillRect/>
          </a:stretch>
        </p:blipFill>
        <p:spPr>
          <a:xfrm>
            <a:off x="704088" y="4535424"/>
            <a:ext cx="6510528" cy="1609344"/>
          </a:xfrm>
          <a:prstGeom prst="rect">
            <a:avLst/>
          </a:prstGeom>
        </p:spPr>
      </p:pic>
      <p:pic>
        <p:nvPicPr>
          <p:cNvPr id="6" name="Image 4" descr="preencoded.png">    </p:cNvPr>
          <p:cNvPicPr>
            <a:picLocks noChangeAspect="1"/>
          </p:cNvPicPr>
          <p:nvPr/>
        </p:nvPicPr>
        <p:blipFill>
          <a:blip r:embed="rId5"/>
          <a:stretch>
            <a:fillRect/>
          </a:stretch>
        </p:blipFill>
        <p:spPr>
          <a:xfrm>
            <a:off x="7434072" y="2715768"/>
            <a:ext cx="6510528" cy="1609344"/>
          </a:xfrm>
          <a:prstGeom prst="rect">
            <a:avLst/>
          </a:prstGeom>
        </p:spPr>
      </p:pic>
      <p:pic>
        <p:nvPicPr>
          <p:cNvPr id="7" name="Image 5" descr="preencoded.png">    </p:cNvPr>
          <p:cNvPicPr>
            <a:picLocks noChangeAspect="1"/>
          </p:cNvPicPr>
          <p:nvPr/>
        </p:nvPicPr>
        <p:blipFill>
          <a:blip r:embed="rId6"/>
          <a:stretch>
            <a:fillRect/>
          </a:stretch>
        </p:blipFill>
        <p:spPr>
          <a:xfrm>
            <a:off x="7434072" y="4535424"/>
            <a:ext cx="6510528" cy="1609344"/>
          </a:xfrm>
          <a:prstGeom prst="rect">
            <a:avLst/>
          </a:prstGeom>
        </p:spPr>
      </p:pic>
      <p:pic>
        <p:nvPicPr>
          <p:cNvPr id="8" name="Image 6" descr="preencoded.png">    </p:cNvPr>
          <p:cNvPicPr>
            <a:picLocks noChangeAspect="1"/>
          </p:cNvPicPr>
          <p:nvPr/>
        </p:nvPicPr>
        <p:blipFill>
          <a:blip r:embed="rId7"/>
          <a:stretch>
            <a:fillRect/>
          </a:stretch>
        </p:blipFill>
        <p:spPr>
          <a:xfrm>
            <a:off x="1481328" y="2907792"/>
            <a:ext cx="5532120" cy="1216152"/>
          </a:xfrm>
          <a:prstGeom prst="rect">
            <a:avLst/>
          </a:prstGeom>
        </p:spPr>
      </p:pic>
      <p:pic>
        <p:nvPicPr>
          <p:cNvPr id="9" name="Image 7" descr="preencoded.png">    </p:cNvPr>
          <p:cNvPicPr>
            <a:picLocks noChangeAspect="1"/>
          </p:cNvPicPr>
          <p:nvPr/>
        </p:nvPicPr>
        <p:blipFill>
          <a:blip r:embed="rId8"/>
          <a:stretch>
            <a:fillRect/>
          </a:stretch>
        </p:blipFill>
        <p:spPr>
          <a:xfrm>
            <a:off x="1481328" y="4736592"/>
            <a:ext cx="5532120" cy="1216152"/>
          </a:xfrm>
          <a:prstGeom prst="rect">
            <a:avLst/>
          </a:prstGeom>
        </p:spPr>
      </p:pic>
      <p:pic>
        <p:nvPicPr>
          <p:cNvPr id="10" name="Image 8" descr="preencoded.png">    </p:cNvPr>
          <p:cNvPicPr>
            <a:picLocks noChangeAspect="1"/>
          </p:cNvPicPr>
          <p:nvPr/>
        </p:nvPicPr>
        <p:blipFill>
          <a:blip r:embed="rId9"/>
          <a:stretch>
            <a:fillRect/>
          </a:stretch>
        </p:blipFill>
        <p:spPr>
          <a:xfrm>
            <a:off x="8211312" y="2907792"/>
            <a:ext cx="5532120" cy="1216152"/>
          </a:xfrm>
          <a:prstGeom prst="rect">
            <a:avLst/>
          </a:prstGeom>
        </p:spPr>
      </p:pic>
      <p:pic>
        <p:nvPicPr>
          <p:cNvPr id="11" name="Image 9" descr="preencoded.png">    </p:cNvPr>
          <p:cNvPicPr>
            <a:picLocks noChangeAspect="1"/>
          </p:cNvPicPr>
          <p:nvPr/>
        </p:nvPicPr>
        <p:blipFill>
          <a:blip r:embed="rId10"/>
          <a:stretch>
            <a:fillRect/>
          </a:stretch>
        </p:blipFill>
        <p:spPr>
          <a:xfrm>
            <a:off x="8211312" y="4736592"/>
            <a:ext cx="5532120" cy="1216152"/>
          </a:xfrm>
          <a:prstGeom prst="rect">
            <a:avLst/>
          </a:prstGeom>
        </p:spPr>
      </p:pic>
      <p:pic>
        <p:nvPicPr>
          <p:cNvPr id="12" name="Image 10" descr="preencoded.png">    </p:cNvPr>
          <p:cNvPicPr>
            <a:picLocks noChangeAspect="1"/>
          </p:cNvPicPr>
          <p:nvPr/>
        </p:nvPicPr>
        <p:blipFill>
          <a:blip r:embed="rId11"/>
          <a:stretch>
            <a:fillRect/>
          </a:stretch>
        </p:blipFill>
        <p:spPr>
          <a:xfrm>
            <a:off x="877824" y="2889504"/>
            <a:ext cx="420624" cy="420624"/>
          </a:xfrm>
          <a:prstGeom prst="rect">
            <a:avLst/>
          </a:prstGeom>
        </p:spPr>
      </p:pic>
      <p:pic>
        <p:nvPicPr>
          <p:cNvPr id="13" name="Image 11" descr="preencoded.png">    </p:cNvPr>
          <p:cNvPicPr>
            <a:picLocks noChangeAspect="1"/>
          </p:cNvPicPr>
          <p:nvPr/>
        </p:nvPicPr>
        <p:blipFill>
          <a:blip r:embed="rId12"/>
          <a:stretch>
            <a:fillRect/>
          </a:stretch>
        </p:blipFill>
        <p:spPr>
          <a:xfrm>
            <a:off x="877824" y="4718304"/>
            <a:ext cx="420624" cy="420624"/>
          </a:xfrm>
          <a:prstGeom prst="rect">
            <a:avLst/>
          </a:prstGeom>
        </p:spPr>
      </p:pic>
      <p:pic>
        <p:nvPicPr>
          <p:cNvPr id="14" name="Image 12" descr="preencoded.png">    </p:cNvPr>
          <p:cNvPicPr>
            <a:picLocks noChangeAspect="1"/>
          </p:cNvPicPr>
          <p:nvPr/>
        </p:nvPicPr>
        <p:blipFill>
          <a:blip r:embed="rId13"/>
          <a:stretch>
            <a:fillRect/>
          </a:stretch>
        </p:blipFill>
        <p:spPr>
          <a:xfrm>
            <a:off x="7607808" y="2889504"/>
            <a:ext cx="420624" cy="420624"/>
          </a:xfrm>
          <a:prstGeom prst="rect">
            <a:avLst/>
          </a:prstGeom>
        </p:spPr>
      </p:pic>
      <p:pic>
        <p:nvPicPr>
          <p:cNvPr id="15" name="Image 13" descr="preencoded.png">    </p:cNvPr>
          <p:cNvPicPr>
            <a:picLocks noChangeAspect="1"/>
          </p:cNvPicPr>
          <p:nvPr/>
        </p:nvPicPr>
        <p:blipFill>
          <a:blip r:embed="rId14"/>
          <a:stretch>
            <a:fillRect/>
          </a:stretch>
        </p:blipFill>
        <p:spPr>
          <a:xfrm>
            <a:off x="7607808" y="4718304"/>
            <a:ext cx="420624" cy="420624"/>
          </a:xfrm>
          <a:prstGeom prst="rect">
            <a:avLst/>
          </a:prstGeom>
        </p:spPr>
      </p:pic>
      <p:sp>
        <p:nvSpPr>
          <p:cNvPr id="16" name="Text 0"/>
          <p:cNvSpPr/>
          <p:nvPr/>
        </p:nvSpPr>
        <p:spPr>
          <a:xfrm>
            <a:off x="685800" y="186537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4B3C3E"/>
                </a:solidFill>
                <a:latin typeface="思源黑体-思源黑体-ExtraBold" pitchFamily="34" charset="0"/>
                <a:ea typeface="思源黑体-思源黑体-ExtraBold" pitchFamily="34" charset="-122"/>
                <a:cs typeface="思源黑体-思源黑体-ExtraBold" pitchFamily="34" charset="-120"/>
              </a:rPr>
              <a:t>Environmental Impact of Science</a:t>
            </a:r>
            <a:endParaRPr lang="en-US" sz="3840" dirty="0"/>
          </a:p>
        </p:txBody>
      </p:sp>
      <p:sp>
        <p:nvSpPr>
          <p:cNvPr id="17" name="Text 1"/>
          <p:cNvSpPr/>
          <p:nvPr/>
        </p:nvSpPr>
        <p:spPr>
          <a:xfrm>
            <a:off x="1024128" y="2926080"/>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8" name="Text 2"/>
          <p:cNvSpPr/>
          <p:nvPr/>
        </p:nvSpPr>
        <p:spPr>
          <a:xfrm>
            <a:off x="1481328" y="2907792"/>
            <a:ext cx="5532120"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Pollution and Waste</a:t>
            </a:r>
            <a:endParaRPr lang="en-US" sz="1920" dirty="0"/>
          </a:p>
        </p:txBody>
      </p:sp>
      <p:sp>
        <p:nvSpPr>
          <p:cNvPr id="19" name="Text 3"/>
          <p:cNvSpPr/>
          <p:nvPr/>
        </p:nvSpPr>
        <p:spPr>
          <a:xfrm>
            <a:off x="1481328" y="3383280"/>
            <a:ext cx="5532120" cy="731520"/>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Industrial advancements result in pollution, contributing to air and water quality issues, which threaten public health and biodiversity.</a:t>
            </a:r>
            <a:endParaRPr lang="en-US" sz="1530" dirty="0"/>
          </a:p>
        </p:txBody>
      </p:sp>
      <p:sp>
        <p:nvSpPr>
          <p:cNvPr id="20" name="Text 4"/>
          <p:cNvSpPr/>
          <p:nvPr/>
        </p:nvSpPr>
        <p:spPr>
          <a:xfrm>
            <a:off x="1024128" y="4745736"/>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21" name="Text 5"/>
          <p:cNvSpPr/>
          <p:nvPr/>
        </p:nvSpPr>
        <p:spPr>
          <a:xfrm>
            <a:off x="1481328" y="4736592"/>
            <a:ext cx="5532120"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Climate Change</a:t>
            </a:r>
            <a:endParaRPr lang="en-US" sz="1920" dirty="0"/>
          </a:p>
        </p:txBody>
      </p:sp>
      <p:sp>
        <p:nvSpPr>
          <p:cNvPr id="22" name="Text 6"/>
          <p:cNvSpPr/>
          <p:nvPr/>
        </p:nvSpPr>
        <p:spPr>
          <a:xfrm>
            <a:off x="1481328" y="5212080"/>
            <a:ext cx="5532120" cy="731520"/>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Scientific progress contributes to climate change through increased greenhouse gas emissions from industrial activities.</a:t>
            </a:r>
            <a:endParaRPr lang="en-US" sz="1530" dirty="0"/>
          </a:p>
        </p:txBody>
      </p:sp>
      <p:sp>
        <p:nvSpPr>
          <p:cNvPr id="23" name="Text 7"/>
          <p:cNvSpPr/>
          <p:nvPr/>
        </p:nvSpPr>
        <p:spPr>
          <a:xfrm>
            <a:off x="7754112" y="2926080"/>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24" name="Text 8"/>
          <p:cNvSpPr/>
          <p:nvPr/>
        </p:nvSpPr>
        <p:spPr>
          <a:xfrm>
            <a:off x="8211312" y="2907792"/>
            <a:ext cx="5532120"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Resource Depletion</a:t>
            </a:r>
            <a:endParaRPr lang="en-US" sz="1920" dirty="0"/>
          </a:p>
        </p:txBody>
      </p:sp>
      <p:sp>
        <p:nvSpPr>
          <p:cNvPr id="25" name="Text 9"/>
          <p:cNvSpPr/>
          <p:nvPr/>
        </p:nvSpPr>
        <p:spPr>
          <a:xfrm>
            <a:off x="8211312" y="3383280"/>
            <a:ext cx="5532120" cy="731520"/>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Modern science often drives over-exploitation of natural resources, leading to deforestation, fossil fuel depletion, and loss of biodiversity.</a:t>
            </a:r>
            <a:endParaRPr lang="en-US" sz="1530" dirty="0"/>
          </a:p>
        </p:txBody>
      </p:sp>
      <p:sp>
        <p:nvSpPr>
          <p:cNvPr id="26" name="Text 10"/>
          <p:cNvSpPr/>
          <p:nvPr/>
        </p:nvSpPr>
        <p:spPr>
          <a:xfrm>
            <a:off x="7754112" y="4745736"/>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4</a:t>
            </a:r>
            <a:endParaRPr lang="en-US" sz="1920" dirty="0"/>
          </a:p>
        </p:txBody>
      </p:sp>
      <p:sp>
        <p:nvSpPr>
          <p:cNvPr id="27" name="Text 11"/>
          <p:cNvSpPr/>
          <p:nvPr/>
        </p:nvSpPr>
        <p:spPr>
          <a:xfrm>
            <a:off x="8211312" y="4736592"/>
            <a:ext cx="5532120"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E-waste Challenges</a:t>
            </a:r>
            <a:endParaRPr lang="en-US" sz="1920" dirty="0"/>
          </a:p>
        </p:txBody>
      </p:sp>
      <p:sp>
        <p:nvSpPr>
          <p:cNvPr id="28" name="Text 12"/>
          <p:cNvSpPr/>
          <p:nvPr/>
        </p:nvSpPr>
        <p:spPr>
          <a:xfrm>
            <a:off x="8211312" y="5212080"/>
            <a:ext cx="5532120" cy="731520"/>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Rapid technological advancement results in substantial electronic waste, raising concerns over recycling, disposal, and toxic materials.</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5660136" y="2907792"/>
            <a:ext cx="4050792" cy="1417320"/>
          </a:xfrm>
          <a:prstGeom prst="rect">
            <a:avLst/>
          </a:prstGeom>
        </p:spPr>
      </p:pic>
      <p:pic>
        <p:nvPicPr>
          <p:cNvPr id="5" name="Image 3" descr="preencoded.png">    </p:cNvPr>
          <p:cNvPicPr>
            <a:picLocks noChangeAspect="1"/>
          </p:cNvPicPr>
          <p:nvPr/>
        </p:nvPicPr>
        <p:blipFill>
          <a:blip r:embed="rId4"/>
          <a:stretch>
            <a:fillRect/>
          </a:stretch>
        </p:blipFill>
        <p:spPr>
          <a:xfrm>
            <a:off x="5660136" y="4526280"/>
            <a:ext cx="4050792" cy="1417320"/>
          </a:xfrm>
          <a:prstGeom prst="rect">
            <a:avLst/>
          </a:prstGeom>
        </p:spPr>
      </p:pic>
      <p:pic>
        <p:nvPicPr>
          <p:cNvPr id="6" name="Image 4" descr="preencoded.png">    </p:cNvPr>
          <p:cNvPicPr>
            <a:picLocks noChangeAspect="1"/>
          </p:cNvPicPr>
          <p:nvPr/>
        </p:nvPicPr>
        <p:blipFill>
          <a:blip r:embed="rId5"/>
          <a:stretch>
            <a:fillRect/>
          </a:stretch>
        </p:blipFill>
        <p:spPr>
          <a:xfrm>
            <a:off x="9902952" y="2907792"/>
            <a:ext cx="4050792" cy="1417320"/>
          </a:xfrm>
          <a:prstGeom prst="rect">
            <a:avLst/>
          </a:prstGeom>
        </p:spPr>
      </p:pic>
      <p:pic>
        <p:nvPicPr>
          <p:cNvPr id="7" name="Image 5" descr="preencoded.png">    </p:cNvPr>
          <p:cNvPicPr>
            <a:picLocks noChangeAspect="1"/>
          </p:cNvPicPr>
          <p:nvPr/>
        </p:nvPicPr>
        <p:blipFill>
          <a:blip r:embed="rId6"/>
          <a:stretch>
            <a:fillRect/>
          </a:stretch>
        </p:blipFill>
        <p:spPr>
          <a:xfrm>
            <a:off x="9902952" y="4526280"/>
            <a:ext cx="4050792" cy="1417320"/>
          </a:xfrm>
          <a:prstGeom prst="rect">
            <a:avLst/>
          </a:prstGeom>
        </p:spPr>
      </p:pic>
      <p:sp>
        <p:nvSpPr>
          <p:cNvPr id="8" name="Text 0"/>
          <p:cNvSpPr/>
          <p:nvPr/>
        </p:nvSpPr>
        <p:spPr>
          <a:xfrm>
            <a:off x="5660136" y="2084832"/>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4B3C3E"/>
                </a:solidFill>
                <a:latin typeface="思源黑体-思源黑体-ExtraBold" pitchFamily="34" charset="0"/>
                <a:ea typeface="思源黑体-思源黑体-ExtraBold" pitchFamily="34" charset="-122"/>
                <a:cs typeface="思源黑体-思源黑体-ExtraBold" pitchFamily="34" charset="-120"/>
              </a:rPr>
              <a:t>The Digital Divide</a:t>
            </a:r>
            <a:endParaRPr lang="en-US" sz="3840" dirty="0"/>
          </a:p>
        </p:txBody>
      </p:sp>
      <p:sp>
        <p:nvSpPr>
          <p:cNvPr id="9" name="Text 1"/>
          <p:cNvSpPr/>
          <p:nvPr/>
        </p:nvSpPr>
        <p:spPr>
          <a:xfrm>
            <a:off x="5888736" y="3136392"/>
            <a:ext cx="3602736"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Access to Information</a:t>
            </a:r>
            <a:endParaRPr lang="en-US" sz="1920" dirty="0"/>
          </a:p>
        </p:txBody>
      </p:sp>
      <p:sp>
        <p:nvSpPr>
          <p:cNvPr id="10" name="Text 2"/>
          <p:cNvSpPr/>
          <p:nvPr/>
        </p:nvSpPr>
        <p:spPr>
          <a:xfrm>
            <a:off x="5888736" y="3611880"/>
            <a:ext cx="3602736" cy="493776"/>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Disparities in technology access lead to a digital divide.</a:t>
            </a:r>
            <a:endParaRPr lang="en-US" sz="1530" dirty="0"/>
          </a:p>
        </p:txBody>
      </p:sp>
      <p:sp>
        <p:nvSpPr>
          <p:cNvPr id="11" name="Text 3"/>
          <p:cNvSpPr/>
          <p:nvPr/>
        </p:nvSpPr>
        <p:spPr>
          <a:xfrm>
            <a:off x="5888736" y="4745736"/>
            <a:ext cx="3602736"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Job Displacement</a:t>
            </a:r>
            <a:endParaRPr lang="en-US" sz="1920" dirty="0"/>
          </a:p>
        </p:txBody>
      </p:sp>
      <p:sp>
        <p:nvSpPr>
          <p:cNvPr id="12" name="Text 4"/>
          <p:cNvSpPr/>
          <p:nvPr/>
        </p:nvSpPr>
        <p:spPr>
          <a:xfrm>
            <a:off x="5888736" y="5230368"/>
            <a:ext cx="3602736" cy="493776"/>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Automation displaces workers in low-skill roles.</a:t>
            </a:r>
            <a:endParaRPr lang="en-US" sz="1530" dirty="0"/>
          </a:p>
        </p:txBody>
      </p:sp>
      <p:sp>
        <p:nvSpPr>
          <p:cNvPr id="13" name="Text 5"/>
          <p:cNvSpPr/>
          <p:nvPr/>
        </p:nvSpPr>
        <p:spPr>
          <a:xfrm>
            <a:off x="10131552" y="3136392"/>
            <a:ext cx="3602736"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Education Inequality</a:t>
            </a:r>
            <a:endParaRPr lang="en-US" sz="1920" dirty="0"/>
          </a:p>
        </p:txBody>
      </p:sp>
      <p:sp>
        <p:nvSpPr>
          <p:cNvPr id="14" name="Text 6"/>
          <p:cNvSpPr/>
          <p:nvPr/>
        </p:nvSpPr>
        <p:spPr>
          <a:xfrm>
            <a:off x="10131552" y="3611880"/>
            <a:ext cx="3602736" cy="493776"/>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Limited educational resources for low-income communities.</a:t>
            </a:r>
            <a:endParaRPr lang="en-US" sz="1530" dirty="0"/>
          </a:p>
        </p:txBody>
      </p:sp>
      <p:sp>
        <p:nvSpPr>
          <p:cNvPr id="15" name="Text 7"/>
          <p:cNvSpPr/>
          <p:nvPr/>
        </p:nvSpPr>
        <p:spPr>
          <a:xfrm>
            <a:off x="10131552" y="4745736"/>
            <a:ext cx="3602736"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Cybersecurity Risks</a:t>
            </a:r>
            <a:endParaRPr lang="en-US" sz="1920" dirty="0"/>
          </a:p>
        </p:txBody>
      </p:sp>
      <p:sp>
        <p:nvSpPr>
          <p:cNvPr id="16" name="Text 8"/>
          <p:cNvSpPr/>
          <p:nvPr/>
        </p:nvSpPr>
        <p:spPr>
          <a:xfrm>
            <a:off x="10131552" y="5230368"/>
            <a:ext cx="3602736" cy="493776"/>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Increased tech use poses new cybersecurity challenges.</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5001768" y="2688336"/>
            <a:ext cx="4645152" cy="4645152"/>
          </a:xfrm>
          <a:prstGeom prst="rect">
            <a:avLst/>
          </a:prstGeom>
        </p:spPr>
      </p:pic>
      <p:pic>
        <p:nvPicPr>
          <p:cNvPr id="4" name="Image 2" descr="preencoded.png">    </p:cNvPr>
          <p:cNvPicPr>
            <a:picLocks noChangeAspect="1"/>
          </p:cNvPicPr>
          <p:nvPr/>
        </p:nvPicPr>
        <p:blipFill>
          <a:blip r:embed="rId3"/>
          <a:stretch>
            <a:fillRect/>
          </a:stretch>
        </p:blipFill>
        <p:spPr>
          <a:xfrm>
            <a:off x="5001768" y="2688336"/>
            <a:ext cx="4645152" cy="4645152"/>
          </a:xfrm>
          <a:prstGeom prst="rect">
            <a:avLst/>
          </a:prstGeom>
        </p:spPr>
      </p:pic>
      <p:pic>
        <p:nvPicPr>
          <p:cNvPr id="5" name="Image 3" descr="preencoded.png">    </p:cNvPr>
          <p:cNvPicPr>
            <a:picLocks noChangeAspect="1"/>
          </p:cNvPicPr>
          <p:nvPr/>
        </p:nvPicPr>
        <p:blipFill>
          <a:blip r:embed="rId4"/>
          <a:stretch>
            <a:fillRect/>
          </a:stretch>
        </p:blipFill>
        <p:spPr>
          <a:xfrm>
            <a:off x="5001768" y="2688336"/>
            <a:ext cx="4645152" cy="4645152"/>
          </a:xfrm>
          <a:prstGeom prst="rect">
            <a:avLst/>
          </a:prstGeom>
        </p:spPr>
      </p:pic>
      <p:pic>
        <p:nvPicPr>
          <p:cNvPr id="6" name="Image 4" descr="preencoded.png">    </p:cNvPr>
          <p:cNvPicPr>
            <a:picLocks noChangeAspect="1"/>
          </p:cNvPicPr>
          <p:nvPr/>
        </p:nvPicPr>
        <p:blipFill>
          <a:blip r:embed="rId5"/>
          <a:stretch>
            <a:fillRect/>
          </a:stretch>
        </p:blipFill>
        <p:spPr>
          <a:xfrm>
            <a:off x="5001768" y="2688336"/>
            <a:ext cx="4645152" cy="4645152"/>
          </a:xfrm>
          <a:prstGeom prst="rect">
            <a:avLst/>
          </a:prstGeom>
        </p:spPr>
      </p:pic>
      <p:sp>
        <p:nvSpPr>
          <p:cNvPr id="7" name="Text 0"/>
          <p:cNvSpPr/>
          <p:nvPr/>
        </p:nvSpPr>
        <p:spPr>
          <a:xfrm>
            <a:off x="685800" y="90525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4B3C3E"/>
                </a:solidFill>
                <a:latin typeface="思源黑体-思源黑体-ExtraBold" pitchFamily="34" charset="0"/>
                <a:ea typeface="思源黑体-思源黑体-ExtraBold" pitchFamily="34" charset="-122"/>
                <a:cs typeface="思源黑体-思源黑体-ExtraBold" pitchFamily="34" charset="-120"/>
              </a:rPr>
              <a:t>Future Directions in Science</a:t>
            </a:r>
            <a:endParaRPr lang="en-US" sz="3840" dirty="0"/>
          </a:p>
        </p:txBody>
      </p:sp>
      <p:sp>
        <p:nvSpPr>
          <p:cNvPr id="8" name="Text 1"/>
          <p:cNvSpPr/>
          <p:nvPr/>
        </p:nvSpPr>
        <p:spPr>
          <a:xfrm>
            <a:off x="685800" y="1737360"/>
            <a:ext cx="13267944" cy="731520"/>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As we look towards the future of science, it is critical to embrace interdisciplinary research, enhance public engagement, develop regulatory frameworks, and prioritize sustainability. These directions will shape how scientific advancements can address complex global challenges and contribute to a healthier planet.</a:t>
            </a:r>
            <a:endParaRPr lang="en-US" sz="1530" dirty="0"/>
          </a:p>
        </p:txBody>
      </p:sp>
      <p:sp>
        <p:nvSpPr>
          <p:cNvPr id="9" name="Text 2"/>
          <p:cNvSpPr/>
          <p:nvPr/>
        </p:nvSpPr>
        <p:spPr>
          <a:xfrm>
            <a:off x="786384" y="3273552"/>
            <a:ext cx="3922776" cy="310896"/>
          </a:xfrm>
          <a:prstGeom prst="rect">
            <a:avLst/>
          </a:prstGeom>
          <a:noFill/>
          <a:ln/>
        </p:spPr>
        <p:txBody>
          <a:bodyPr wrap="none" lIns="0" tIns="0" rIns="0" bIns="0" rtlCol="0" anchor="ctr"/>
          <a:lstStyle/>
          <a:p>
            <a:pPr algn="r"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Interdisciplinary Research</a:t>
            </a:r>
            <a:endParaRPr lang="en-US" sz="1920" dirty="0"/>
          </a:p>
        </p:txBody>
      </p:sp>
      <p:sp>
        <p:nvSpPr>
          <p:cNvPr id="10" name="Text 3"/>
          <p:cNvSpPr/>
          <p:nvPr/>
        </p:nvSpPr>
        <p:spPr>
          <a:xfrm>
            <a:off x="786384" y="3794760"/>
            <a:ext cx="3922776" cy="493776"/>
          </a:xfrm>
          <a:prstGeom prst="rect">
            <a:avLst/>
          </a:prstGeom>
          <a:noFill/>
          <a:ln/>
        </p:spPr>
        <p:txBody>
          <a:bodyPr wrap="square" lIns="0" tIns="0" rIns="0" bIns="0" rtlCol="0" anchor="ctr"/>
          <a:lstStyle/>
          <a:p>
            <a:pPr algn="r"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Integrating various disciplines to address complex global issues.</a:t>
            </a:r>
            <a:endParaRPr lang="en-US" sz="1530" dirty="0"/>
          </a:p>
        </p:txBody>
      </p:sp>
      <p:sp>
        <p:nvSpPr>
          <p:cNvPr id="11" name="Text 4"/>
          <p:cNvSpPr/>
          <p:nvPr/>
        </p:nvSpPr>
        <p:spPr>
          <a:xfrm>
            <a:off x="786384" y="5742432"/>
            <a:ext cx="3922776" cy="310896"/>
          </a:xfrm>
          <a:prstGeom prst="rect">
            <a:avLst/>
          </a:prstGeom>
          <a:noFill/>
          <a:ln/>
        </p:spPr>
        <p:txBody>
          <a:bodyPr wrap="none" lIns="0" tIns="0" rIns="0" bIns="0" rtlCol="0" anchor="ctr"/>
          <a:lstStyle/>
          <a:p>
            <a:pPr algn="r"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Sustainability Focus</a:t>
            </a:r>
            <a:endParaRPr lang="en-US" sz="1920" dirty="0"/>
          </a:p>
        </p:txBody>
      </p:sp>
      <p:sp>
        <p:nvSpPr>
          <p:cNvPr id="12" name="Text 5"/>
          <p:cNvSpPr/>
          <p:nvPr/>
        </p:nvSpPr>
        <p:spPr>
          <a:xfrm>
            <a:off x="786384" y="6263640"/>
            <a:ext cx="3922776" cy="493776"/>
          </a:xfrm>
          <a:prstGeom prst="rect">
            <a:avLst/>
          </a:prstGeom>
          <a:noFill/>
          <a:ln/>
        </p:spPr>
        <p:txBody>
          <a:bodyPr wrap="square" lIns="0" tIns="0" rIns="0" bIns="0" rtlCol="0" anchor="ctr"/>
          <a:lstStyle/>
          <a:p>
            <a:pPr algn="r"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Prioritizing advancements that promote ecological balance.</a:t>
            </a:r>
            <a:endParaRPr lang="en-US" sz="1530" dirty="0"/>
          </a:p>
        </p:txBody>
      </p:sp>
      <p:sp>
        <p:nvSpPr>
          <p:cNvPr id="13" name="Text 6"/>
          <p:cNvSpPr/>
          <p:nvPr/>
        </p:nvSpPr>
        <p:spPr>
          <a:xfrm>
            <a:off x="6099048" y="368503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4" name="Text 7"/>
          <p:cNvSpPr/>
          <p:nvPr/>
        </p:nvSpPr>
        <p:spPr>
          <a:xfrm>
            <a:off x="6099048" y="5980176"/>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4</a:t>
            </a:r>
            <a:endParaRPr lang="en-US" sz="1920" dirty="0"/>
          </a:p>
        </p:txBody>
      </p:sp>
      <p:sp>
        <p:nvSpPr>
          <p:cNvPr id="15" name="Text 8"/>
          <p:cNvSpPr/>
          <p:nvPr/>
        </p:nvSpPr>
        <p:spPr>
          <a:xfrm>
            <a:off x="8403336" y="368503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6" name="Text 9"/>
          <p:cNvSpPr/>
          <p:nvPr/>
        </p:nvSpPr>
        <p:spPr>
          <a:xfrm>
            <a:off x="8403336" y="5980176"/>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383838"/>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17" name="Text 10"/>
          <p:cNvSpPr/>
          <p:nvPr/>
        </p:nvSpPr>
        <p:spPr>
          <a:xfrm>
            <a:off x="9930384" y="3273552"/>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Public Engagement</a:t>
            </a:r>
            <a:endParaRPr lang="en-US" sz="1920" dirty="0"/>
          </a:p>
        </p:txBody>
      </p:sp>
      <p:sp>
        <p:nvSpPr>
          <p:cNvPr id="18" name="Text 11"/>
          <p:cNvSpPr/>
          <p:nvPr/>
        </p:nvSpPr>
        <p:spPr>
          <a:xfrm>
            <a:off x="9930384" y="3794760"/>
            <a:ext cx="3922776" cy="493776"/>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Increasing public understanding and participation in scientific discourse.</a:t>
            </a:r>
            <a:endParaRPr lang="en-US" sz="1530" dirty="0"/>
          </a:p>
        </p:txBody>
      </p:sp>
      <p:sp>
        <p:nvSpPr>
          <p:cNvPr id="19" name="Text 12"/>
          <p:cNvSpPr/>
          <p:nvPr/>
        </p:nvSpPr>
        <p:spPr>
          <a:xfrm>
            <a:off x="9930384" y="5742432"/>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Regulatory Frameworks</a:t>
            </a:r>
            <a:endParaRPr lang="en-US" sz="1920" dirty="0"/>
          </a:p>
        </p:txBody>
      </p:sp>
      <p:sp>
        <p:nvSpPr>
          <p:cNvPr id="20" name="Text 13"/>
          <p:cNvSpPr/>
          <p:nvPr/>
        </p:nvSpPr>
        <p:spPr>
          <a:xfrm>
            <a:off x="9930384" y="6263640"/>
            <a:ext cx="3922776" cy="493776"/>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Developing robust regulations for emerging technologies.</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266090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4B3C3E"/>
                </a:solidFill>
                <a:latin typeface="思源黑体-思源黑体-ExtraBold" pitchFamily="34" charset="0"/>
                <a:ea typeface="思源黑体-思源黑体-ExtraBold" pitchFamily="34" charset="-122"/>
                <a:cs typeface="思源黑体-思源黑体-ExtraBold" pitchFamily="34" charset="-120"/>
              </a:rPr>
              <a:t>Conclusion on Modern Science</a:t>
            </a:r>
            <a:endParaRPr lang="en-US" sz="3840" dirty="0"/>
          </a:p>
        </p:txBody>
      </p:sp>
      <p:sp>
        <p:nvSpPr>
          <p:cNvPr id="5" name="Text 1"/>
          <p:cNvSpPr/>
          <p:nvPr/>
        </p:nvSpPr>
        <p:spPr>
          <a:xfrm>
            <a:off x="896112" y="3694176"/>
            <a:ext cx="3877056"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Balanced Perspective</a:t>
            </a:r>
            <a:endParaRPr lang="en-US" sz="1920" dirty="0"/>
          </a:p>
        </p:txBody>
      </p:sp>
      <p:sp>
        <p:nvSpPr>
          <p:cNvPr id="6" name="Text 2"/>
          <p:cNvSpPr/>
          <p:nvPr/>
        </p:nvSpPr>
        <p:spPr>
          <a:xfrm>
            <a:off x="896112" y="4178808"/>
            <a:ext cx="3877056" cy="978408"/>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Understanding the benefits and drawbacks of modern science is essential for harnessing its potential while minimizing risks.</a:t>
            </a:r>
            <a:endParaRPr lang="en-US" sz="1530" dirty="0"/>
          </a:p>
        </p:txBody>
      </p:sp>
      <p:sp>
        <p:nvSpPr>
          <p:cNvPr id="7" name="Text 3"/>
          <p:cNvSpPr/>
          <p:nvPr/>
        </p:nvSpPr>
        <p:spPr>
          <a:xfrm>
            <a:off x="5385816" y="3694176"/>
            <a:ext cx="3877056"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Collaborative Efforts</a:t>
            </a:r>
            <a:endParaRPr lang="en-US" sz="1920" dirty="0"/>
          </a:p>
        </p:txBody>
      </p:sp>
      <p:sp>
        <p:nvSpPr>
          <p:cNvPr id="8" name="Text 4"/>
          <p:cNvSpPr/>
          <p:nvPr/>
        </p:nvSpPr>
        <p:spPr>
          <a:xfrm>
            <a:off x="5385816" y="4178808"/>
            <a:ext cx="3877056" cy="731520"/>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Addressing challenges posed by modern science requires a collaborative approach involving diverse stakeholders.</a:t>
            </a:r>
            <a:endParaRPr lang="en-US" sz="1530" dirty="0"/>
          </a:p>
        </p:txBody>
      </p:sp>
      <p:sp>
        <p:nvSpPr>
          <p:cNvPr id="9" name="Text 5"/>
          <p:cNvSpPr/>
          <p:nvPr/>
        </p:nvSpPr>
        <p:spPr>
          <a:xfrm>
            <a:off x="9866376" y="3694176"/>
            <a:ext cx="3877056" cy="310896"/>
          </a:xfrm>
          <a:prstGeom prst="rect">
            <a:avLst/>
          </a:prstGeom>
          <a:noFill/>
          <a:ln/>
        </p:spPr>
        <p:txBody>
          <a:bodyPr wrap="none" lIns="0" tIns="0" rIns="0" bIns="0" rtlCol="0" anchor="ctr"/>
          <a:lstStyle/>
          <a:p>
            <a:pPr algn="l" indent="0" marL="0">
              <a:lnSpc>
                <a:spcPts val="2400"/>
              </a:lnSpc>
              <a:buNone/>
            </a:pPr>
            <a:r>
              <a:rPr lang="en-US" sz="1920" dirty="0">
                <a:solidFill>
                  <a:srgbClr val="3B2B25"/>
                </a:solidFill>
                <a:latin typeface="思源黑体-思源黑体-ExtraBold" pitchFamily="34" charset="0"/>
                <a:ea typeface="思源黑体-思源黑体-ExtraBold" pitchFamily="34" charset="-122"/>
                <a:cs typeface="思源黑体-思源黑体-ExtraBold" pitchFamily="34" charset="-120"/>
              </a:rPr>
              <a:t>Continuous Adaptation</a:t>
            </a:r>
            <a:endParaRPr lang="en-US" sz="1920" dirty="0"/>
          </a:p>
        </p:txBody>
      </p:sp>
      <p:sp>
        <p:nvSpPr>
          <p:cNvPr id="10" name="Text 6"/>
          <p:cNvSpPr/>
          <p:nvPr/>
        </p:nvSpPr>
        <p:spPr>
          <a:xfrm>
            <a:off x="9866376" y="4178808"/>
            <a:ext cx="3877056" cy="978408"/>
          </a:xfrm>
          <a:prstGeom prst="rect">
            <a:avLst/>
          </a:prstGeom>
          <a:noFill/>
          <a:ln/>
        </p:spPr>
        <p:txBody>
          <a:bodyPr wrap="square" lIns="0" tIns="0" rIns="0" bIns="0" rtlCol="0" anchor="ctr"/>
          <a:lstStyle/>
          <a:p>
            <a:pPr algn="l" indent="0" marL="0">
              <a:lnSpc>
                <a:spcPts val="1920"/>
              </a:lnSpc>
              <a:buNone/>
            </a:pPr>
            <a:r>
              <a:rPr lang="en-US" sz="1530" dirty="0">
                <a:solidFill>
                  <a:srgbClr val="3B2B25"/>
                </a:solidFill>
                <a:latin typeface="思源黑体-思源黑体-Medium" pitchFamily="34" charset="0"/>
                <a:ea typeface="思源黑体-思源黑体-Medium" pitchFamily="34" charset="-122"/>
                <a:cs typeface="思源黑体-思源黑体-Medium" pitchFamily="34" charset="-120"/>
              </a:rPr>
              <a:t>The rapid pace of scientific change necessitates ongoing adaptation in ethical standards and regulatory measures.</a:t>
            </a:r>
            <a:endParaRPr lang="en-US" sz="15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2025-08-31T09:16:18Z</dcterms:created>
  <dcterms:modified xsi:type="dcterms:W3CDTF">2025-08-31T09:16:18Z</dcterms:modified>
</cp:coreProperties>
</file>